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41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23" r:id="rId16"/>
    <p:sldId id="464" r:id="rId17"/>
    <p:sldId id="401" r:id="rId18"/>
    <p:sldId id="435" r:id="rId19"/>
    <p:sldId id="405" r:id="rId20"/>
    <p:sldId id="443" r:id="rId21"/>
    <p:sldId id="460" r:id="rId22"/>
    <p:sldId id="461" r:id="rId23"/>
    <p:sldId id="424" r:id="rId24"/>
    <p:sldId id="409" r:id="rId25"/>
    <p:sldId id="448" r:id="rId26"/>
    <p:sldId id="462" r:id="rId27"/>
    <p:sldId id="469" r:id="rId28"/>
    <p:sldId id="473" r:id="rId29"/>
    <p:sldId id="470" r:id="rId30"/>
    <p:sldId id="277" r:id="rId31"/>
    <p:sldId id="454" r:id="rId32"/>
    <p:sldId id="354" r:id="rId33"/>
    <p:sldId id="437" r:id="rId34"/>
    <p:sldId id="456" r:id="rId35"/>
    <p:sldId id="411" r:id="rId36"/>
    <p:sldId id="421" r:id="rId37"/>
    <p:sldId id="418" r:id="rId38"/>
    <p:sldId id="419" r:id="rId39"/>
    <p:sldId id="42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91" autoAdjust="0"/>
    <p:restoredTop sz="60753" autoAdjust="0"/>
  </p:normalViewPr>
  <p:slideViewPr>
    <p:cSldViewPr>
      <p:cViewPr>
        <p:scale>
          <a:sx n="50" d="100"/>
          <a:sy n="50" d="100"/>
        </p:scale>
        <p:origin x="-2028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</a:t>
            </a:r>
            <a:r>
              <a:rPr lang="en-US" baseline="0" dirty="0" smtClean="0"/>
              <a:t>difference within a cluster and maximize difference between</a:t>
            </a:r>
          </a:p>
          <a:p>
            <a:endParaRPr lang="en-US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</a:t>
            </a:r>
            <a:r>
              <a:rPr lang="en-US" b="0" baseline="0" dirty="0" smtClean="0">
                <a:solidFill>
                  <a:schemeClr val="bg1"/>
                </a:solidFill>
              </a:rPr>
              <a:t>K means will do this by </a:t>
            </a:r>
            <a:r>
              <a:rPr lang="en-US" b="1" baseline="0" dirty="0" smtClean="0">
                <a:solidFill>
                  <a:schemeClr val="bg1"/>
                </a:solidFill>
              </a:rPr>
              <a:t>detecting GEOGRAPHICAL regions of COMPOSITIONAL similarity on thymus 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</a:t>
            </a:r>
            <a:r>
              <a:rPr lang="en-US" dirty="0" smtClean="0"/>
              <a:t>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CCL to quantify: Works by identifying components that are connected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 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for each cluster component for yellow and nearest red cluster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3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3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3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="" xmlns:p14="http://schemas.microsoft.com/office/powerpoint/2010/main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30000" contrast="40000"/>
          </a:blip>
          <a:stretch>
            <a:fillRect/>
          </a:stretch>
        </p:blipFill>
        <p:spPr>
          <a:xfrm rot="10800000" flipH="1"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30000" contrast="4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4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Remove cell types-K14 (</a:t>
            </a:r>
            <a:r>
              <a:rPr lang="en-US" sz="3000" dirty="0" err="1" smtClean="0">
                <a:solidFill>
                  <a:schemeClr val="bg1"/>
                </a:solidFill>
              </a:rPr>
              <a:t>mTEC</a:t>
            </a:r>
            <a:r>
              <a:rPr lang="en-US" sz="3000" dirty="0" smtClean="0">
                <a:solidFill>
                  <a:schemeClr val="bg1"/>
                </a:solidFill>
              </a:rPr>
              <a:t> subset)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581400" y="15240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7212" y="16002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1066800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                                                       Minus K14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samples are compositionally similar to other WT samples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tissue 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antigens 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3434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768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4102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10200" y="4293275"/>
            <a:ext cx="32778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CENTROID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9436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1800" y="1597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70104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6962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9248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72390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6962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7818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010400" y="2133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74676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7818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70104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924800" y="2359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0104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7467600" y="26670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553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67818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7696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7924800" y="2895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58674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6096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6324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65532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239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467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696200" y="32004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79248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Rplot.png"/>
          <p:cNvPicPr>
            <a:picLocks noChangeAspect="1"/>
          </p:cNvPicPr>
          <p:nvPr/>
        </p:nvPicPr>
        <p:blipFill>
          <a:blip r:embed="rId3"/>
          <a:srcRect l="1375" t="937" r="6006" b="63629"/>
          <a:stretch>
            <a:fillRect/>
          </a:stretch>
        </p:blipFill>
        <p:spPr>
          <a:xfrm rot="16200000">
            <a:off x="-797168" y="2702170"/>
            <a:ext cx="5861542" cy="2133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35498" y="838199"/>
            <a:ext cx="2100884" cy="5791201"/>
            <a:chOff x="3235498" y="838199"/>
            <a:chExt cx="2100884" cy="5791201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 l="9371" t="21875" r="64641" b="15625"/>
            <a:stretch>
              <a:fillRect/>
            </a:stretch>
          </p:blipFill>
          <p:spPr bwMode="auto">
            <a:xfrm>
              <a:off x="3235498" y="838199"/>
              <a:ext cx="2100884" cy="579120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3733800" y="91440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RED 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34000" y="838200"/>
            <a:ext cx="2162034" cy="5794248"/>
            <a:chOff x="5334000" y="838200"/>
            <a:chExt cx="2162034" cy="57942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/>
            <a:srcRect l="8785" t="21833" r="66032" b="18750"/>
            <a:stretch>
              <a:fillRect/>
            </a:stretch>
          </p:blipFill>
          <p:spPr bwMode="auto">
            <a:xfrm>
              <a:off x="5334000" y="838200"/>
              <a:ext cx="2162034" cy="579424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6019800" y="914400"/>
              <a:ext cx="954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YELLOW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114800" y="533400"/>
            <a:ext cx="106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Rplot02WILDTYPE11.png"/>
          <p:cNvPicPr>
            <a:picLocks noChangeAspect="1"/>
          </p:cNvPicPr>
          <p:nvPr/>
        </p:nvPicPr>
        <p:blipFill>
          <a:blip r:embed="rId5"/>
          <a:srcRect l="2090" t="2806" r="10226" b="66115"/>
          <a:stretch>
            <a:fillRect/>
          </a:stretch>
        </p:blipFill>
        <p:spPr>
          <a:xfrm rot="16200000">
            <a:off x="-690308" y="2445119"/>
            <a:ext cx="5730118" cy="20288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45822" y="533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00200" y="4267200"/>
            <a:ext cx="6248400" cy="1676400"/>
            <a:chOff x="1600200" y="4267200"/>
            <a:chExt cx="6248400" cy="1676400"/>
          </a:xfrm>
        </p:grpSpPr>
        <p:grpSp>
          <p:nvGrpSpPr>
            <p:cNvPr id="14" name="Group 13"/>
            <p:cNvGrpSpPr/>
            <p:nvPr/>
          </p:nvGrpSpPr>
          <p:grpSpPr>
            <a:xfrm>
              <a:off x="1600200" y="4267200"/>
              <a:ext cx="4038600" cy="1676400"/>
              <a:chOff x="1600200" y="4267200"/>
              <a:chExt cx="4038600" cy="16764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810000" y="4267200"/>
                <a:ext cx="1828800" cy="1676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00200" y="4267200"/>
                <a:ext cx="1524000" cy="16764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019800" y="4267200"/>
              <a:ext cx="1828800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clusters were compositionally similar to other wild-type samples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r>
              <a:rPr lang="en-US" smtClean="0">
                <a:solidFill>
                  <a:schemeClr val="bg1"/>
                </a:solidFill>
              </a:rPr>
              <a:t>clusters were compositionally </a:t>
            </a:r>
            <a:r>
              <a:rPr lang="en-US" dirty="0" smtClean="0">
                <a:solidFill>
                  <a:schemeClr val="bg1"/>
                </a:solidFill>
              </a:rPr>
              <a:t>similar to wild-type;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Cell markers included in analysis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79778</TotalTime>
  <Words>1618</Words>
  <Application>Microsoft Office PowerPoint</Application>
  <PresentationFormat>On-screen Show (4:3)</PresentationFormat>
  <Paragraphs>496</Paragraphs>
  <Slides>39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Cell markers included in analysis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 (mTEC subset)</vt:lpstr>
      <vt:lpstr>Slide 17</vt:lpstr>
      <vt:lpstr>Bray Curtis Dendrogram</vt:lpstr>
      <vt:lpstr>Slide 19</vt:lpstr>
      <vt:lpstr>Removal of a “Species”</vt:lpstr>
      <vt:lpstr>Slide 21</vt:lpstr>
      <vt:lpstr>Slide 22</vt:lpstr>
      <vt:lpstr>Slide 23</vt:lpstr>
      <vt:lpstr>Slide 24</vt:lpstr>
      <vt:lpstr>Slide 25</vt:lpstr>
      <vt:lpstr>Connected Component Labeling (CCL)</vt:lpstr>
      <vt:lpstr>Slide 27</vt:lpstr>
      <vt:lpstr>Connected Component Labeling-Mutant1</vt:lpstr>
      <vt:lpstr>Connected Component Labeling Results</vt:lpstr>
      <vt:lpstr>Conclusions </vt:lpstr>
      <vt:lpstr>Future Directions</vt:lpstr>
      <vt:lpstr>Acknowledgements</vt:lpstr>
      <vt:lpstr>Slide 33</vt:lpstr>
      <vt:lpstr>Slide 34</vt:lpstr>
      <vt:lpstr>Virtual Sections</vt:lpstr>
      <vt:lpstr>Combinations of Antibodies Finalized List-Frozen  11 cell types</vt:lpstr>
      <vt:lpstr>Different bin sizes (K=4) </vt:lpstr>
      <vt:lpstr>Rarefaction Curve</vt:lpstr>
      <vt:lpstr>Slide 39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1614</cp:revision>
  <dcterms:created xsi:type="dcterms:W3CDTF">2012-10-25T15:49:04Z</dcterms:created>
  <dcterms:modified xsi:type="dcterms:W3CDTF">2015-03-18T17:32:35Z</dcterms:modified>
</cp:coreProperties>
</file>